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Average"/>
      <p:regular r:id="rId31"/>
    </p:embeddedFont>
    <p:embeddedFont>
      <p:font typeface="Oswald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0291007C-FFE6-4472-BC42-302462C095AB}">
  <a:tblStyle styleId="{0291007C-FFE6-4472-BC42-302462C095AB}" styleName="Table_0"/>
  <a:tblStyle styleId="{047F6488-A3C1-41DC-A0E3-8A8EE7F4688C}" styleName="Table_1">
    <a:wholeTbl>
      <a:tcTxStyle/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  <a:tblStyle styleId="{91180863-C9F8-4459-A1C8-5619BC10DF4C}" styleName="Table_2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verage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Oswald-bold.fntdata"/><Relationship Id="rId10" Type="http://schemas.openxmlformats.org/officeDocument/2006/relationships/slide" Target="slides/slide5.xml"/><Relationship Id="rId32" Type="http://schemas.openxmlformats.org/officeDocument/2006/relationships/font" Target="fonts/Oswal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099" cy="206999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599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199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Relationship Id="rId4" Type="http://schemas.openxmlformats.org/officeDocument/2006/relationships/image" Target="../media/image0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4.jpg"/><Relationship Id="rId4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8.png"/><Relationship Id="rId4" Type="http://schemas.openxmlformats.org/officeDocument/2006/relationships/image" Target="../media/image0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Relationship Id="rId4" Type="http://schemas.openxmlformats.org/officeDocument/2006/relationships/image" Target="../media/image17.jpg"/><Relationship Id="rId5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4294967295" type="ctrTitle"/>
          </p:nvPr>
        </p:nvSpPr>
        <p:spPr>
          <a:xfrm>
            <a:off x="671250" y="838400"/>
            <a:ext cx="7801500" cy="10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/>
              <a:t>Dibs LightLinks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800"/>
              <a:t>Sponsored By:</a:t>
            </a:r>
          </a:p>
        </p:txBody>
      </p:sp>
      <p:sp>
        <p:nvSpPr>
          <p:cNvPr id="60" name="Shape 60"/>
          <p:cNvSpPr txBox="1"/>
          <p:nvPr>
            <p:ph idx="4294967295" type="subTitle"/>
          </p:nvPr>
        </p:nvSpPr>
        <p:spPr>
          <a:xfrm>
            <a:off x="621700" y="3131800"/>
            <a:ext cx="7801500" cy="1828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35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Matthew Bolan - EE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Evan Boyar - EE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Nicholas Cain - CpE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Ronauldus Woods - CpE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497" y="2099700"/>
            <a:ext cx="3324502" cy="103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6350" y="2110350"/>
            <a:ext cx="3532625" cy="103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Board Design - Design Philosophy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5721900" y="1152475"/>
            <a:ext cx="31344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Modularity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General-purpose board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dirtypcb.com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Open hardware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Removable, re-programmable MCU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422" y="1152472"/>
            <a:ext cx="3899302" cy="392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Sensors - PIR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152475"/>
            <a:ext cx="35367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Benefits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Lower power requirements than sonar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Clear digital signal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Challenges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</a:t>
            </a:r>
            <a:r>
              <a:rPr baseline="-25000" lang="en" sz="1300"/>
              <a:t>ON</a:t>
            </a:r>
          </a:p>
          <a:p>
            <a:pPr indent="-311150" lvl="1" marL="914400" rtl="0">
              <a:spcBef>
                <a:spcPts val="0"/>
              </a:spcBef>
              <a:buSzPct val="100000"/>
            </a:pPr>
            <a:r>
              <a:rPr lang="en" sz="1300"/>
              <a:t>T</a:t>
            </a:r>
            <a:r>
              <a:rPr baseline="-25000" lang="en" sz="1300"/>
              <a:t>non-retriggerable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4699" y="761724"/>
            <a:ext cx="4826726" cy="362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4691" y="761724"/>
            <a:ext cx="4826731" cy="3620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Sensor - IR LED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4302725" y="1152475"/>
            <a:ext cx="4529699" cy="3855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Door Link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Signal rejection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38 kHz model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Simple model: RadioShack #2760142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Emitter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Reverse voltage: 5V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Cont. forward current: 150mA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Forward voltage: 1.3V typical, 1.7V max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Detector Specs (max)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VCEO (collector to emitter): 70V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VECO (emitter to collector): 5V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IC (collector current):	50mA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Total power dissipation	: 150mW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Angle of half sensitivity: +/- 20°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3416399" cy="341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697577"/>
            <a:ext cx="3416399" cy="2228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LEDs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311700" y="1152475"/>
            <a:ext cx="26183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RGB </a:t>
            </a:r>
            <a:r>
              <a:rPr lang="en" sz="900"/>
              <a:t>(YSL-R596CR3G4B5C-C10)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Power: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20 mA at 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R: 1.7V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G: 2.1 V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B: 3.4 V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600 mW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Operate at 5V with resistor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3012" y="445012"/>
            <a:ext cx="5629275" cy="42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Wireless Communications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Bluetooth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Short Range (up to 100m in Class 1)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Easier to Implement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Moderate Security (Initial handshake can be intercepted)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Speeds up to 25 Mbps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Bluetooth Module - HC-05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1925" y="950137"/>
            <a:ext cx="3243225" cy="324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311700" y="1426725"/>
            <a:ext cx="2635200" cy="15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F3F3F3"/>
              </a:buClr>
              <a:buChar char="●"/>
            </a:pPr>
            <a:r>
              <a:rPr lang="en">
                <a:solidFill>
                  <a:srgbClr val="F3F3F3"/>
                </a:solidFill>
              </a:rPr>
              <a:t>115200 baudrate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F3F3F3"/>
              </a:buClr>
              <a:buChar char="●"/>
            </a:pPr>
            <a:r>
              <a:rPr lang="en">
                <a:solidFill>
                  <a:srgbClr val="F3F3F3"/>
                </a:solidFill>
              </a:rPr>
              <a:t>Class 2 Bluetooth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F3F3F3"/>
              </a:buClr>
              <a:buChar char="●"/>
            </a:pPr>
            <a:r>
              <a:rPr lang="en">
                <a:solidFill>
                  <a:srgbClr val="F3F3F3"/>
                </a:solidFill>
              </a:rPr>
              <a:t>30 ft range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rgbClr val="F3F3F3"/>
              </a:buClr>
              <a:buChar char="●"/>
            </a:pPr>
            <a:r>
              <a:rPr lang="en">
                <a:solidFill>
                  <a:srgbClr val="F3F3F3"/>
                </a:solidFill>
              </a:rPr>
              <a:t>IEEE 802.15.1 Standard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1840200" y="1402775"/>
            <a:ext cx="4027200" cy="20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9421" y="0"/>
            <a:ext cx="380605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Modes of Operation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311700" y="1017725"/>
            <a:ext cx="8520599" cy="4125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Active Modes - Lights are enabled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Standard Pathway Mode: Default mode - Basic functionality. Lights ON/OFF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Power Saving Pathway Mode - Standard but lights turn off when pass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Crowd Mode - Creates a guide for crowd with lights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Party Mode - Changes between a set of colors based on a timer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Passive Modes - Lights are not enabled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Security Mode - Basic Security around the house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Sleep Mode - System is on but does nothing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Mobile Application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Android VS IOS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177" name="Shape 177"/>
          <p:cNvSpPr/>
          <p:nvPr/>
        </p:nvSpPr>
        <p:spPr>
          <a:xfrm>
            <a:off x="4844875" y="1642800"/>
            <a:ext cx="3987300" cy="2926199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A4C2F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Programmed in Objective-C or Swift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$100/year for developers account if want to test on actual  IOS mobile device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Xcode: Primary IDE for IOS development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Apple IOS is proprietary information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Limited amount of mobile devices:iPhone, iPad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Devices are expensive </a:t>
            </a:r>
          </a:p>
        </p:txBody>
      </p:sp>
      <p:sp>
        <p:nvSpPr>
          <p:cNvPr id="178" name="Shape 178"/>
          <p:cNvSpPr/>
          <p:nvPr/>
        </p:nvSpPr>
        <p:spPr>
          <a:xfrm>
            <a:off x="311700" y="1642800"/>
            <a:ext cx="3987300" cy="2926199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Programmed in Java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Can create a developers account for free and test on any Android device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Android Studio: Very helpful IDE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Android OS is Open Source: Tons of documentation and help forums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Variety of Android mobile devices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Most devices relatively cheap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Mobile Application Goals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Communicate to and from BlueTooth-module/microcontroller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Receive alerts if motion detected while in security mode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Configure modes of operation to user’s custom liking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Motivation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Utility and Versatility</a:t>
            </a:r>
          </a:p>
          <a:p>
            <a:pPr lvl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Moving around a dark house at night (e.g. going to the bathroom, midnight snack, etc.)</a:t>
            </a:r>
          </a:p>
          <a:p>
            <a:pPr lvl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Trying not to wake anyone else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Mobile Application Flow</a:t>
            </a:r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5225" y="1115325"/>
            <a:ext cx="6213549" cy="402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User Interface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764712" y="4519150"/>
            <a:ext cx="1665000" cy="267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Main Page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3302312" y="4519150"/>
            <a:ext cx="1665000" cy="267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Configure Page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5836525" y="4558775"/>
            <a:ext cx="1665000" cy="267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Party Configure Mode</a:t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775" y="1203725"/>
            <a:ext cx="1598175" cy="316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4975" y="1223900"/>
            <a:ext cx="1598174" cy="316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8175" y="1203725"/>
            <a:ext cx="1598174" cy="316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311700" y="3521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Administrative Content</a:t>
            </a:r>
          </a:p>
        </p:txBody>
      </p:sp>
      <p:graphicFrame>
        <p:nvGraphicFramePr>
          <p:cNvPr id="207" name="Shape 207"/>
          <p:cNvGraphicFramePr/>
          <p:nvPr/>
        </p:nvGraphicFramePr>
        <p:xfrm>
          <a:off x="1384400" y="9248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{0291007C-FFE6-4472-BC42-302462C095AB}</a:tableStyleId>
              </a:tblPr>
              <a:tblGrid>
                <a:gridCol w="2236625"/>
                <a:gridCol w="1017900"/>
                <a:gridCol w="1017900"/>
                <a:gridCol w="1017900"/>
                <a:gridCol w="1084850"/>
              </a:tblGrid>
              <a:tr h="4752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Matthew</a:t>
                      </a:r>
                    </a:p>
                  </a:txBody>
                  <a:tcPr marT="91425" marB="91425" marR="91425" marL="91425"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Evan</a:t>
                      </a:r>
                    </a:p>
                  </a:txBody>
                  <a:tcPr marT="91425" marB="91425" marR="91425" marL="91425"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Nicholas</a:t>
                      </a:r>
                    </a:p>
                  </a:txBody>
                  <a:tcPr marT="91425" marB="91425" marR="91425" marL="91425"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Ronauldus</a:t>
                      </a:r>
                    </a:p>
                  </a:txBody>
                  <a:tcPr marT="91425" marB="91425" marR="91425" marL="91425">
                    <a:lnR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DEBF7"/>
                    </a:solidFill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D9D9D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Circuit and Board Design</a:t>
                      </a:r>
                    </a:p>
                  </a:txBody>
                  <a:tcPr marT="91425" marB="91425" marR="91425" marL="91425">
                    <a:lnL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D9D9D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</a:p>
                  </a:txBody>
                  <a:tcPr marT="91425" marB="91425" marR="91425" marL="91425"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solidFill>
                            <a:srgbClr val="D9D9D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</a:t>
                      </a:r>
                    </a:p>
                  </a:txBody>
                  <a:tcPr marT="91425" marB="91425" marR="91425" marL="91425"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Microcontroller</a:t>
                      </a:r>
                    </a:p>
                  </a:txBody>
                  <a:tcPr marT="91425" marB="91425" marR="91425" marL="91425">
                    <a:lnL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</a:p>
                  </a:txBody>
                  <a:tcPr marT="91425" marB="91425" marR="91425" marL="91425"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</a:t>
                      </a:r>
                    </a:p>
                  </a:txBody>
                  <a:tcPr marT="91425" marB="91425" marR="91425" marL="91425">
                    <a:lnR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DEBF7"/>
                    </a:solidFill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D9D9D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Management</a:t>
                      </a:r>
                    </a:p>
                  </a:txBody>
                  <a:tcPr marT="91425" marB="91425" marR="91425" marL="91425">
                    <a:lnL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solidFill>
                            <a:srgbClr val="D9D9D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</a:t>
                      </a:r>
                    </a:p>
                  </a:txBody>
                  <a:tcPr marT="91425" marB="91425" marR="91425" marL="91425"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D9D9D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</a:p>
                  </a:txBody>
                  <a:tcPr marT="91425" marB="91425" marR="91425" marL="91425"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Server</a:t>
                      </a:r>
                    </a:p>
                  </a:txBody>
                  <a:tcPr marT="91425" marB="91425" marR="91425" marL="91425">
                    <a:lnL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</a:p>
                  </a:txBody>
                  <a:tcPr marT="91425" marB="91425" marR="91425" marL="91425"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</a:t>
                      </a:r>
                    </a:p>
                  </a:txBody>
                  <a:tcPr marT="91425" marB="91425" marR="91425" marL="91425">
                    <a:lnR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DEBF7"/>
                    </a:solidFill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D9D9D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Physical Construction</a:t>
                      </a:r>
                    </a:p>
                  </a:txBody>
                  <a:tcPr marT="91425" marB="91425" marR="91425" marL="91425">
                    <a:lnL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solidFill>
                            <a:srgbClr val="D9D9D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</a:t>
                      </a:r>
                    </a:p>
                  </a:txBody>
                  <a:tcPr marT="91425" marB="91425" marR="91425" marL="91425"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D9D9D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</a:p>
                  </a:txBody>
                  <a:tcPr marT="91425" marB="91425" marR="91425" marL="91425"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203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 Development</a:t>
                      </a:r>
                    </a:p>
                  </a:txBody>
                  <a:tcPr marT="91425" marB="91425" marR="91425" marL="91425">
                    <a:lnL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</a:t>
                      </a:r>
                    </a:p>
                  </a:txBody>
                  <a:tcPr marT="91425" marB="91425" marR="91425" marL="91425"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</a:p>
                  </a:txBody>
                  <a:tcPr marT="91425" marB="91425" marR="91425" marL="91425">
                    <a:lnR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DEBF7"/>
                    </a:solidFill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D9D9D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Sensors and LED</a:t>
                      </a:r>
                    </a:p>
                  </a:txBody>
                  <a:tcPr marT="91425" marB="91425" marR="91425" marL="91425">
                    <a:lnL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D9D9D9"/>
                        </a:solidFill>
                      </a:endParaRPr>
                    </a:p>
                  </a:txBody>
                  <a:tcPr marT="91425" marB="91425" marR="91425" marL="91425"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solidFill>
                            <a:srgbClr val="D9D9D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</a:t>
                      </a:r>
                    </a:p>
                  </a:txBody>
                  <a:tcPr marT="91425" marB="91425" marR="91425" marL="91425"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D9D9D9"/>
                        </a:solidFill>
                      </a:endParaRPr>
                    </a:p>
                  </a:txBody>
                  <a:tcPr marT="91425" marB="91425" marR="91425" marL="91425"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D9D9D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</a:p>
                  </a:txBody>
                  <a:tcPr marT="91425" marB="91425" marR="91425" marL="91425">
                    <a:lnR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</a:t>
                      </a: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=Primary</a:t>
                      </a:r>
                    </a:p>
                  </a:txBody>
                  <a:tcPr marT="91425" marB="91425" marR="91425" marL="91425">
                    <a:lnR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DEBF7"/>
                    </a:solidFill>
                  </a:tcPr>
                </a:tc>
              </a:tr>
              <a:tr h="4752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D9D9D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S=Secondary</a:t>
                      </a:r>
                    </a:p>
                  </a:txBody>
                  <a:tcPr marT="91425" marB="91425" marR="91425" marL="91425">
                    <a:lnR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6350">
                      <a:solidFill>
                        <a:srgbClr val="9BC2E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Budget (Projected)</a:t>
            </a:r>
          </a:p>
        </p:txBody>
      </p:sp>
      <p:graphicFrame>
        <p:nvGraphicFramePr>
          <p:cNvPr id="213" name="Shape 213"/>
          <p:cNvGraphicFramePr/>
          <p:nvPr/>
        </p:nvGraphicFramePr>
        <p:xfrm>
          <a:off x="1600200" y="101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{047F6488-A3C1-41DC-A0E3-8A8EE7F4688C}</a:tableStyleId>
              </a:tblPr>
              <a:tblGrid>
                <a:gridCol w="1485900"/>
                <a:gridCol w="1485900"/>
                <a:gridCol w="1485900"/>
                <a:gridCol w="1485900"/>
              </a:tblGrid>
              <a:tr h="127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Component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Quantity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Price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Total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LED Lights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50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$6.95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$6.95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ATMEGA328PU MCU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12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$3.02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$36.24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PIR Sensors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10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$1.90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$19.00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IR system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2 (1 package)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$5.99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$5.99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Printed Circuit Boards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10±2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$14.00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$14.00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AC/DC Converter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1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$15.00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$15.00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Breadboard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1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$15.00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$15.00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ESP8266-01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3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$6.95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$20.85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Miscellaneous Materials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-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-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$97.38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20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Total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-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-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$230.41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Budget (Actual)</a:t>
            </a:r>
          </a:p>
        </p:txBody>
      </p:sp>
      <p:graphicFrame>
        <p:nvGraphicFramePr>
          <p:cNvPr id="219" name="Shape 219"/>
          <p:cNvGraphicFramePr/>
          <p:nvPr/>
        </p:nvGraphicFramePr>
        <p:xfrm>
          <a:off x="644150" y="1301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{91180863-C9F8-4459-A1C8-5619BC10DF4C}</a:tableStyleId>
              </a:tblPr>
              <a:tblGrid>
                <a:gridCol w="2356450"/>
                <a:gridCol w="740450"/>
                <a:gridCol w="731225"/>
              </a:tblGrid>
              <a:tr h="3408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rgbClr val="CCCCCC"/>
                          </a:solidFill>
                        </a:rPr>
                        <a:t>Item &amp; Qty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rgbClr val="CCCCCC"/>
                          </a:solidFill>
                        </a:rPr>
                        <a:t>Date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rgbClr val="CCCCCC"/>
                          </a:solidFill>
                        </a:rPr>
                        <a:t>Total Cost</a:t>
                      </a:r>
                    </a:p>
                  </a:txBody>
                  <a:tcPr marT="19050" marB="19050" marR="28575" marL="28575" anchor="b"/>
                </a:tc>
              </a:tr>
              <a:tr h="1293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(1x) USB A-&gt;B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2/13/2016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$5.31</a:t>
                      </a:r>
                    </a:p>
                  </a:txBody>
                  <a:tcPr marT="19050" marB="19050" marR="28575" marL="28575" anchor="b"/>
                </a:tc>
              </a:tr>
              <a:tr h="1293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(3x) 2N7000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2/20/2016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$3.83</a:t>
                      </a:r>
                    </a:p>
                  </a:txBody>
                  <a:tcPr marT="19050" marB="19050" marR="28575" marL="28575" anchor="b"/>
                </a:tc>
              </a:tr>
              <a:tr h="1293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(1x) 13 Pin Pigtail Connector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2/20/2016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$4.26</a:t>
                      </a:r>
                    </a:p>
                  </a:txBody>
                  <a:tcPr marT="19050" marB="19050" marR="28575" marL="28575" anchor="b"/>
                </a:tc>
              </a:tr>
              <a:tr h="1293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(1x) (2/pkg) 2.1mm Coax plug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2/13/2016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$4.27</a:t>
                      </a:r>
                    </a:p>
                  </a:txBody>
                  <a:tcPr marT="19050" marB="19050" marR="28575" marL="28575" anchor="b"/>
                </a:tc>
              </a:tr>
              <a:tr h="1293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(1x) (10/pkg) Bootloaded Atmega328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3/13/2016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$32.76</a:t>
                      </a:r>
                    </a:p>
                  </a:txBody>
                  <a:tcPr marT="19050" marB="19050" marR="28575" marL="28575" anchor="b"/>
                </a:tc>
              </a:tr>
              <a:tr h="1293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(1x)(~10/pkg) PCBs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3/15/2016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$33.00</a:t>
                      </a:r>
                    </a:p>
                  </a:txBody>
                  <a:tcPr marT="19050" marB="19050" marR="28575" marL="28575" anchor="b"/>
                </a:tc>
              </a:tr>
              <a:tr h="1293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(1x)(50/pkg) 22pF Capacitors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3/13/2016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$4.39</a:t>
                      </a:r>
                    </a:p>
                  </a:txBody>
                  <a:tcPr marT="19050" marB="19050" marR="28575" marL="28575" anchor="b"/>
                </a:tc>
              </a:tr>
              <a:tr h="1293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(2x)(2/pkg) Bootloaded Atmega328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3/13/2016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$10.99</a:t>
                      </a:r>
                    </a:p>
                  </a:txBody>
                  <a:tcPr marT="19050" marB="19050" marR="28575" marL="28575" anchor="b"/>
                </a:tc>
              </a:tr>
              <a:tr h="1293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(1x) LANMU UNO R3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3/8/2016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$9.99</a:t>
                      </a:r>
                    </a:p>
                  </a:txBody>
                  <a:tcPr marT="19050" marB="19050" marR="28575" marL="28575" anchor="b"/>
                </a:tc>
              </a:tr>
              <a:tr h="1293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(1x) Bluetooth Module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3/4/2016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$8.99</a:t>
                      </a:r>
                    </a:p>
                  </a:txBody>
                  <a:tcPr marT="19050" marB="19050" marR="28575" marL="28575" anchor="b"/>
                </a:tc>
              </a:tr>
              <a:tr h="1293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(1x) WiFi Bee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3/4/2016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$19.95</a:t>
                      </a:r>
                    </a:p>
                  </a:txBody>
                  <a:tcPr marT="19050" marB="19050" marR="28575" marL="28575" anchor="b"/>
                </a:tc>
              </a:tr>
            </a:tbl>
          </a:graphicData>
        </a:graphic>
      </p:graphicFrame>
      <p:graphicFrame>
        <p:nvGraphicFramePr>
          <p:cNvPr id="220" name="Shape 220"/>
          <p:cNvGraphicFramePr/>
          <p:nvPr/>
        </p:nvGraphicFramePr>
        <p:xfrm>
          <a:off x="4773300" y="1301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{91180863-C9F8-4459-A1C8-5619BC10DF4C}</a:tableStyleId>
              </a:tblPr>
              <a:tblGrid>
                <a:gridCol w="2356450"/>
                <a:gridCol w="740450"/>
                <a:gridCol w="731225"/>
              </a:tblGrid>
              <a:tr h="1293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rgbClr val="CCCCCC"/>
                          </a:solidFill>
                        </a:rPr>
                        <a:t>Item &amp; Qty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rgbClr val="CCCCCC"/>
                          </a:solidFill>
                        </a:rPr>
                        <a:t>Date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rgbClr val="CCCCCC"/>
                          </a:solidFill>
                        </a:rPr>
                        <a:t>Total Cost</a:t>
                      </a:r>
                    </a:p>
                  </a:txBody>
                  <a:tcPr marT="19050" marB="19050" marR="28575" marL="28575" anchor="b"/>
                </a:tc>
              </a:tr>
              <a:tr h="1293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(1x) FTDI to USB TTL Serial Adaptor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2/26/2016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$5.69</a:t>
                      </a:r>
                    </a:p>
                  </a:txBody>
                  <a:tcPr marT="19050" marB="19050" marR="28575" marL="28575" anchor="b"/>
                </a:tc>
              </a:tr>
              <a:tr h="1293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(1x)(10/pkg) Crystal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2/23/2016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$5.85</a:t>
                      </a:r>
                    </a:p>
                  </a:txBody>
                  <a:tcPr marT="19050" marB="19050" marR="28575" marL="28575" anchor="b"/>
                </a:tc>
              </a:tr>
              <a:tr h="1293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(1x) Addicore ESP 8266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2/4/2016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$6.95</a:t>
                      </a:r>
                    </a:p>
                  </a:txBody>
                  <a:tcPr marT="19050" marB="19050" marR="28575" marL="28575" anchor="b"/>
                </a:tc>
              </a:tr>
              <a:tr h="1293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(1x) DIYmall ESP 8266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2/4/2016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$7.99</a:t>
                      </a:r>
                    </a:p>
                  </a:txBody>
                  <a:tcPr marT="19050" marB="19050" marR="28575" marL="28575" anchor="b"/>
                </a:tc>
              </a:tr>
              <a:tr h="1293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(1x) 830pt Breadboard + Wires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12/21/2015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$9.42</a:t>
                      </a:r>
                    </a:p>
                  </a:txBody>
                  <a:tcPr marT="19050" marB="19050" marR="28575" marL="28575" anchor="b"/>
                </a:tc>
              </a:tr>
              <a:tr h="1293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(1x) 400pt Breadboard + Wires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12/18/2015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$8.90</a:t>
                      </a:r>
                    </a:p>
                  </a:txBody>
                  <a:tcPr marT="19050" marB="19050" marR="28575" marL="28575" anchor="b"/>
                </a:tc>
              </a:tr>
              <a:tr h="1293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(1x)(5/pkg) IR LEDs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12/12/2015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$5.79</a:t>
                      </a:r>
                    </a:p>
                  </a:txBody>
                  <a:tcPr marT="19050" marB="19050" marR="28575" marL="28575" anchor="b"/>
                </a:tc>
              </a:tr>
              <a:tr h="1293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(1x)(50/pkg) RGB LEDs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12/12/2015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$5.13</a:t>
                      </a:r>
                    </a:p>
                  </a:txBody>
                  <a:tcPr marT="19050" marB="19050" marR="28575" marL="28575" anchor="b"/>
                </a:tc>
              </a:tr>
              <a:tr h="1293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(2x) IEIK UNO R3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12/12/2015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$10.29</a:t>
                      </a:r>
                    </a:p>
                  </a:txBody>
                  <a:tcPr marT="19050" marB="19050" marR="28575" marL="28575" anchor="b"/>
                </a:tc>
              </a:tr>
              <a:tr h="1293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(1x) Addicore ESP 8266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12/12/2015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$6.95</a:t>
                      </a:r>
                    </a:p>
                  </a:txBody>
                  <a:tcPr marT="19050" marB="19050" marR="28575" marL="28575" anchor="b"/>
                </a:tc>
              </a:tr>
              <a:tr h="1293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(1x)(10/pkg) PIR sensors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12/12/2015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$15.99</a:t>
                      </a:r>
                    </a:p>
                  </a:txBody>
                  <a:tcPr marT="19050" marB="19050" marR="28575" marL="28575" anchor="b"/>
                </a:tc>
              </a:tr>
              <a:tr h="1293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Various parts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4/1/2016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$30.25</a:t>
                      </a:r>
                    </a:p>
                  </a:txBody>
                  <a:tcPr marT="19050" marB="19050" marR="28575" marL="28575" anchor="b"/>
                </a:tc>
              </a:tr>
              <a:tr h="1293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Various equipment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4/4/2016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rgbClr val="CCCCCC"/>
                          </a:solidFill>
                        </a:rPr>
                        <a:t>$11.29</a:t>
                      </a:r>
                    </a:p>
                  </a:txBody>
                  <a:tcPr marT="19050" marB="19050" marR="28575" marL="28575" anchor="b"/>
                </a:tc>
              </a:tr>
            </a:tbl>
          </a:graphicData>
        </a:graphic>
      </p:graphicFrame>
      <p:graphicFrame>
        <p:nvGraphicFramePr>
          <p:cNvPr id="221" name="Shape 221"/>
          <p:cNvGraphicFramePr/>
          <p:nvPr/>
        </p:nvGraphicFramePr>
        <p:xfrm>
          <a:off x="948487" y="4125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{0291007C-FFE6-4472-BC42-302462C095AB}</a:tableStyleId>
              </a:tblPr>
              <a:tblGrid>
                <a:gridCol w="923925"/>
                <a:gridCol w="1152525"/>
                <a:gridCol w="1143000"/>
              </a:tblGrid>
              <a:tr h="4762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rgbClr val="B7B7B7"/>
                          </a:solidFill>
                        </a:rPr>
                        <a:t>Current Total</a:t>
                      </a:r>
                    </a:p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rgbClr val="B7B7B7"/>
                          </a:solidFill>
                        </a:rPr>
                        <a:t>Costs Incurred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rgbClr val="B7B7B7"/>
                          </a:solidFill>
                        </a:rPr>
                        <a:t>Current</a:t>
                      </a:r>
                    </a:p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rgbClr val="B7B7B7"/>
                          </a:solidFill>
                        </a:rPr>
                        <a:t>Budget Remaining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rgbClr val="B7B7B7"/>
                          </a:solidFill>
                        </a:rPr>
                        <a:t>Current Overshoot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$268.23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$322.76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$37.82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A99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671250" y="2141250"/>
            <a:ext cx="7852199" cy="861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Questions? Comments?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it?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800"/>
              </a:spcBef>
              <a:spcAft>
                <a:spcPts val="0"/>
              </a:spcAft>
              <a:buSzPct val="100000"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Dibs LightLinks System is a series of portable, interconnecting, lighted pathway blocks, or “Links”</a:t>
            </a:r>
          </a:p>
          <a:p>
            <a:pPr indent="-419100" lvl="0" marL="457200" rtl="0">
              <a:spcBef>
                <a:spcPts val="800"/>
              </a:spcBef>
              <a:spcAft>
                <a:spcPts val="0"/>
              </a:spcAft>
              <a:buSzPct val="100000"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Links comes in 3 flavors: Standard, Door, and Interface</a:t>
            </a:r>
          </a:p>
          <a:p>
            <a:pPr indent="-419100" lvl="0" marL="457200" rtl="0">
              <a:spcBef>
                <a:spcPts val="800"/>
              </a:spcBef>
              <a:spcAft>
                <a:spcPts val="0"/>
              </a:spcAft>
              <a:buSzPct val="100000"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Link Connector</a:t>
            </a:r>
          </a:p>
          <a:p>
            <a:pPr indent="-419100" lvl="0" marL="457200" rtl="0">
              <a:spcBef>
                <a:spcPts val="800"/>
              </a:spcBef>
              <a:spcAft>
                <a:spcPts val="0"/>
              </a:spcAft>
              <a:buSzPct val="100000"/>
              <a:buFont typeface="Calibri"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Variety of uses 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754613" y="2503009"/>
            <a:ext cx="2158698" cy="2890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Goals and Objectives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" sz="3000"/>
              <a:t>Portable </a:t>
            </a:r>
          </a:p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" sz="3000"/>
              <a:t>Safe</a:t>
            </a:r>
          </a:p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" sz="3000"/>
              <a:t>Multi-colored, low level lighting</a:t>
            </a:r>
          </a:p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" sz="3000"/>
              <a:t>Utilizes Bluetooth to communicate with the user</a:t>
            </a:r>
          </a:p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" sz="3000"/>
              <a:t>Several modes of operation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Specifications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&lt;5 ms turn on delay per link due to detection delay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&lt;2 s latency with mobile communication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2 kg maximum mass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Each link shall be less than 300 cm by 8 cm by 4 cm, (l, w, h)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Shall accept and pass on signals sent along any relevant signal lines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Each link shall draw no more than 2 W of power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Each link shall be able to detect motion within 2 meters of it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Overall constraints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3000"/>
              <a:t>Classes</a:t>
            </a: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3000"/>
              <a:t>Housing</a:t>
            </a: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3000"/>
              <a:t>Jobs</a:t>
            </a: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3000"/>
              <a:t>No direct light for IR sensors</a:t>
            </a:r>
          </a:p>
          <a:p>
            <a:pPr indent="-419100" lvl="0" marL="45720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3000"/>
              <a:t>Off the shelf issues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Physical Construction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                Half PVC pipe                      Plastic Base                   Rubber Base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4224" y="1986175"/>
            <a:ext cx="2166374" cy="258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8925" y="1986150"/>
            <a:ext cx="1999928" cy="258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2001" y="1986175"/>
            <a:ext cx="1929073" cy="2582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34745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Block Diagram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8675" y="920150"/>
            <a:ext cx="7405825" cy="40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Board Design - Main MCU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1152475"/>
            <a:ext cx="3858300" cy="3593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Chip: Atmega328P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Inexpensive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Well-documented/libraries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</a:t>
            </a:r>
            <a:r>
              <a:rPr baseline="30000" lang="en"/>
              <a:t>2</a:t>
            </a:r>
            <a:r>
              <a:rPr lang="en"/>
              <a:t>C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Bluetooth (HC-05)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28-pins (26 I/O max)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DIP packaging (0.3”)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Memory (2 KB) and storage space (32 KB)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~1 MIPS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5V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8050" y="1152475"/>
            <a:ext cx="3769300" cy="251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